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5" r:id="rId4"/>
    <p:sldId id="258" r:id="rId5"/>
    <p:sldId id="260" r:id="rId6"/>
    <p:sldId id="263" r:id="rId7"/>
    <p:sldId id="262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360" autoAdjust="0"/>
  </p:normalViewPr>
  <p:slideViewPr>
    <p:cSldViewPr snapToGrid="0">
      <p:cViewPr varScale="1">
        <p:scale>
          <a:sx n="78" d="100"/>
          <a:sy n="78" d="100"/>
        </p:scale>
        <p:origin x="219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BBA6A-4B66-46A2-BEFB-CCD1C3113869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83B41-1B83-4C2E-ABC8-275C00246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74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chrome-extension://</a:t>
            </a:r>
            <a:r>
              <a:rPr lang="en-US" altLang="zh-CN" dirty="0" err="1"/>
              <a:t>oemmndcbldboiebfnladdacbdfmadadm</a:t>
            </a:r>
            <a:r>
              <a:rPr lang="en-US" altLang="zh-CN" dirty="0"/>
              <a:t>/http://download.nvidia.com/developer/cuda/seminar/TDCI_Arch.pdf</a:t>
            </a:r>
          </a:p>
          <a:p>
            <a:r>
              <a:rPr lang="en-US" altLang="zh-CN" dirty="0"/>
              <a:t>http://download.nvidia.com/developer/cuda/seminar/TDCI_Arch.pdf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83B41-1B83-4C2E-ABC8-275C002469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5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1、程序通过图形API(DX、GL、WEBGL)发出drawcall指令，指令会被推送到驱动程序，驱动会检查指令的合法性，然后会把指令放到GPU可以读取的Pushbuffer中。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2、经过一段时间或者显式调用flush指令后，驱动程序把Pushbuffer的内容发送给GPU，GPU通过主机接口（Host Interface）接受这些命令，并通过前端（Front End）处理这些命令。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3、在图元分配器(Primitive Distributor)中开始工作分配，处理indexbuffer中的顶点产生三角形分成批次(batches)，然后发送给多个PGCs。这一步的理解就是提交上来n个三角形，分配给这几个PGC同时处理。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4、在GPC中，每个SM中的Poly Morph Engine负责通过三角形索引(triangle indices)取出三角形的数据(vertex data)，即图中的Vertex Fetch模块。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5、在获取数据之后，在SM中以32个线程为一组的线程束(Warp)来调度，来开始处理顶点数据。Warp是典型的单指令多线程（SIMT，SIMD单指令多数据的升级）的实现，也就是32个线程同时执行的指令是一模一样的，只是线程数据不一样，这样的好处就是一个warp只需要一个套逻辑对指令进行解码和执行就可以了，芯片可以做的更小更快，之所以可以这么做是由于GPU需要处理的任务是天然并行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6、SM的warp调度器会按照顺序分发指令给整个warp，单个warp中的线程会锁步(lock-step)执行各自的指令，如果线程碰到不激活执行的情况也会被遮掩(be masked out)。被遮掩的原因有很多，例如当前的指令是if(true)的分支，但是当前线程的数据的条件是false，或者循环的次数不一样（比如for循环次数n不是常量，或被break提前终止了但是别的还在走），因此在shader中的分支会显著增加时间消耗，在一个warp中的分支除非32个线程都走到if或者else里面，否则相当于所有的分支都走了一遍，线程不能独立执行指令而是以warp为单位，而这些warp之间才是独立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7、warp中的指令可以被一次完成，也可能经过多次调度，例如通常SM中的LD/ST(加载存取)单元数量明显少于基础数学操作单元。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8、由于某些指令比其他指令需要更长的时间才能完成，特别是内存加载，warp调度器可能会简单地切换到另一个没有内存等待的warp，这是GPU如何克服内存读取延迟的关键，只是简单地切换活动线程组。为了使这种切换非常快，调度器管理的所有warp在寄存器文件中都有自己的寄存器。这里就会有个矛盾产生，shader需要越多的寄存器，就会给warp留下越少的空间，就会产生越少的warp，这时候在碰到内存延迟的时候就会只是等待，而没有可以运行的warp可以切换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9、一旦warp完成了vertex-shader的所有指令，运算结果会被Viewport Transform模块处理，三角形会被裁剪然后准备栅格化，GPU会使用L1和L2缓存来进行vertex-shader和pixel-shader的数据通信。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10、接下来这些三角形将被分割，再分配给多个GPC，三角形的范围决定着它将被分配到哪个光栅引擎(raster engines)，每个raster engines覆盖了多个屏幕上的tile，这等于把三角形的渲染分配到多个tile上面。也就是像素阶段就把按三角形划分变成了按显示的像素划分了。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11、SM上的Attribute Setup保证了从vertex-shader来的数据经过插值后是pixel-shade是可读的。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12、GPC上的光栅引擎(raster engines)在它接收到的三角形上工作，来负责这些这些三角形的像素信息的生成（同时会处理裁剪Clipping、背面剔除和Early-Z剔除）。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13、32个像素线程将被分成一组，或者说8个2x2的像素块，这是在像素着色器上面的最小工作单元，在这个像素线程内，如果没有被三角形覆盖就会被遮掩，SM中的warp调度器会管理像素着色器的任务。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14、接下来的阶段就和vertex-shader中的逻辑步骤完全一样，但是变成了在像素着色器线程中执行。 由于不耗费任何性能可以获取一个像素内的值，导致锁步执行非常便利，所有的线程可以保证所有的指令可以在同一点。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15、最后一步，现在像素着色器已经完成了颜色的计算还有深度值的计算，在这个点上，我们必须考虑三角形的原始api顺序，然后才将数据移交给ROP(render output unit，渲染输入单元)，一个ROP内部有很多ROP单元，在ROP单元中处理深度测试，和framebuffer的混合，深度和颜色的设置必须是原子操作，否则两个不同的三角形在同一个像素点就会有冲突和错误。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83B41-1B83-4C2E-ABC8-275C002469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1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https://zhuanlan.zhihu.com/p/444083670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83B41-1B83-4C2E-ABC8-275C002469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9FD1E-966E-9B1D-831B-CE035AA54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8DF9-F639-F958-2C14-C1E8FADA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7B475F-8DD5-DF3C-5C4A-5899F608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5BC0E-DFA8-31F6-CAD4-3C2488BF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1306B-95C4-AD8E-6F83-484E028C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2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FC586-7EA0-865C-DAF3-FBC726F9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C0383F-8842-AE78-2474-25B7AD136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E5D0E-7BCD-389D-AB2A-B689800A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C6F03-C589-0060-C219-A6782B9D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95DEC-F88E-B6F2-8DEF-7FF62BF8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28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AEDA10-2192-AA4C-4F67-5DA1BA757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93DB89-13A0-4B2A-52E9-A0DD0C064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3C8E6-7F4D-709E-64F8-9A5943C8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9632-1FC3-2E4E-52EA-53BA1A39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E949A-238F-7179-AE01-BA6E76CE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0FE9E-BAB7-9D6A-DC38-27886EE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C08C3-4587-84DA-2374-B2EA13701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BEC3E-DCFA-314F-33CC-014E12A8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9EC90-14BC-46D5-EA7E-658A7353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8C96F-0179-A775-059D-D79ABA6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8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3CF6D-230B-28AA-3336-BA659111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CF7374-D0EB-7634-3084-DE6EF134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0C086-ACE1-340E-7DD5-0AC48187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867491-43A5-5440-6CB7-9FD6285D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609DE-D39A-7FBF-2525-75DA72CC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E0C3-F087-BCA6-EB47-86348984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4E218-0D4D-D4F6-518A-4A08550CF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9FCCF3-C174-C309-67C4-1BEBDDD3F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51BB0-000D-6481-EE3E-11CCEABC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601879-C044-C4AB-CD5A-888EA460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157AA7-47FA-1D88-184B-24CE536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1C493-D45F-D0F9-6913-7B8E41D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6FD8A-EFB7-B355-8705-FFBE226F1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8362F8-BD21-4626-0855-795823EA5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575049-50EB-FEAD-09FC-777174CEC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9B9FD9-AA3B-48B7-7F57-2E34633CB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9AFF33-C7AC-8E5A-F701-EFE9901E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BC0857-4FFE-8DBD-50A6-4BF63D8C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3B486C-BF42-3BFC-8021-0B1379F3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4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8EA91-375F-F320-0EA9-2E5C3549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EE7516-0CAF-2A3E-F8D4-8948B3A3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A78748-B4FA-9C52-75C0-AF4814D5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B23B93-0A1C-E862-696C-F941A5C0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9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A4298B-3C05-65A7-007F-9FDCEDD1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340611-3B17-C21F-5E7E-2CCF3104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962A2-14AA-D210-718B-CF8B9B42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6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FC305-0464-9DF4-7D5F-81EFE625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A02E3-213B-E81B-7566-63FE305A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1106D-295A-BAED-6BE3-526D40C4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E58601-5C16-1445-AB8D-782A6E22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52A053-1A37-36EE-8263-4B710BE4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5A16C7-0A96-6E1B-58F8-8296E9E0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5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6B8F1-8F55-710C-6320-4F1E39C7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7A21BB-54EE-6A47-FA6C-3E0CD166E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CC9A7-A449-1418-8F79-017DA4FD2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6506E3-03A4-C370-81BC-03F3B837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972689-BCEF-4EFD-B2F9-25D012B1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F9C48-35D2-4446-DC02-5836B17A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5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ADA88-4065-9E8C-6A13-8EC50F54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C0DCE4-8462-EAD2-AF3F-038E9C886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37E36-DF9C-3642-4107-033FFF3BD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361A5-9412-4580-B964-C0F93B75EC4A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5F7BE-BC97-9361-007F-4965739E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203446-9133-2E8B-F178-2DD5CD00D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webp"/><Relationship Id="rId5" Type="http://schemas.openxmlformats.org/officeDocument/2006/relationships/image" Target="../media/image10.webp"/><Relationship Id="rId4" Type="http://schemas.openxmlformats.org/officeDocument/2006/relationships/image" Target="../media/image9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D43644-5A15-58B4-B579-ADF2B22BA52C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——NVIDIA</a:t>
            </a:r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0ED9D9-E44A-1028-9DA1-36460CCF6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8"/>
          <a:stretch/>
        </p:blipFill>
        <p:spPr>
          <a:xfrm>
            <a:off x="410816" y="795131"/>
            <a:ext cx="9901141" cy="59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7960E0A-9EE6-155D-6102-F962A0D64E1C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——NVIDIA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48188B-8AFF-244A-CB20-6FE6D26B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3"/>
          <a:stretch/>
        </p:blipFill>
        <p:spPr>
          <a:xfrm>
            <a:off x="0" y="0"/>
            <a:ext cx="13712151" cy="69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E4A076-7444-3B4D-0F4D-DDED64BA042E}"/>
              </a:ext>
            </a:extLst>
          </p:cNvPr>
          <p:cNvSpPr/>
          <p:nvPr/>
        </p:nvSpPr>
        <p:spPr>
          <a:xfrm>
            <a:off x="1093305" y="335481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加载模型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4510BBC-6B1E-D59A-DF7B-18DC80776BD6}"/>
              </a:ext>
            </a:extLst>
          </p:cNvPr>
          <p:cNvCxnSpPr/>
          <p:nvPr/>
        </p:nvCxnSpPr>
        <p:spPr>
          <a:xfrm flipV="1">
            <a:off x="86139" y="3130717"/>
            <a:ext cx="12192000" cy="9939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56E6FFB-B7AD-945C-A502-02A90028B1FC}"/>
              </a:ext>
            </a:extLst>
          </p:cNvPr>
          <p:cNvSpPr txBox="1"/>
          <p:nvPr/>
        </p:nvSpPr>
        <p:spPr>
          <a:xfrm>
            <a:off x="192157" y="176253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B1306-9A5E-16F9-2815-ACD0BE1D0A30}"/>
              </a:ext>
            </a:extLst>
          </p:cNvPr>
          <p:cNvSpPr txBox="1"/>
          <p:nvPr/>
        </p:nvSpPr>
        <p:spPr>
          <a:xfrm>
            <a:off x="192157" y="41261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3C63EF-3855-ED64-A84A-DE376A1FA969}"/>
              </a:ext>
            </a:extLst>
          </p:cNvPr>
          <p:cNvSpPr/>
          <p:nvPr/>
        </p:nvSpPr>
        <p:spPr>
          <a:xfrm>
            <a:off x="1093305" y="89077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绑定数据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5B79C-0F4E-E6C0-8D18-401105DA1453}"/>
              </a:ext>
            </a:extLst>
          </p:cNvPr>
          <p:cNvSpPr/>
          <p:nvPr/>
        </p:nvSpPr>
        <p:spPr>
          <a:xfrm>
            <a:off x="1093305" y="1446067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下发</a:t>
            </a:r>
            <a:r>
              <a:rPr lang="en-US" altLang="zh-CN" sz="1600" dirty="0" err="1">
                <a:solidFill>
                  <a:schemeClr val="tx1"/>
                </a:solidFill>
              </a:rPr>
              <a:t>drawcall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0980D4-8C38-137C-B5E8-B29A24392BCE}"/>
              </a:ext>
            </a:extLst>
          </p:cNvPr>
          <p:cNvSpPr/>
          <p:nvPr/>
        </p:nvSpPr>
        <p:spPr>
          <a:xfrm>
            <a:off x="1093305" y="3478696"/>
            <a:ext cx="1762538" cy="491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</a:rPr>
              <a:t>host interface</a:t>
            </a:r>
            <a:r>
              <a:rPr lang="zh-CN" altLang="en-US" sz="1600" dirty="0">
                <a:solidFill>
                  <a:schemeClr val="tx1"/>
                </a:solidFill>
              </a:rPr>
              <a:t>获取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8FE92D-959A-7B6E-44EB-7D49A0E16C29}"/>
              </a:ext>
            </a:extLst>
          </p:cNvPr>
          <p:cNvSpPr/>
          <p:nvPr/>
        </p:nvSpPr>
        <p:spPr>
          <a:xfrm>
            <a:off x="1093305" y="257906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API </a:t>
            </a:r>
            <a:r>
              <a:rPr lang="zh-CN" altLang="en-US" sz="1600" dirty="0">
                <a:solidFill>
                  <a:schemeClr val="tx1"/>
                </a:solidFill>
              </a:rPr>
              <a:t>放到  </a:t>
            </a:r>
            <a:r>
              <a:rPr lang="en-US" altLang="zh-CN" sz="1600" dirty="0" err="1">
                <a:solidFill>
                  <a:schemeClr val="tx1"/>
                </a:solidFill>
              </a:rPr>
              <a:t>pushbuffer</a:t>
            </a:r>
            <a:r>
              <a:rPr lang="zh-CN" altLang="en-US" sz="1600" dirty="0">
                <a:solidFill>
                  <a:schemeClr val="tx1"/>
                </a:solidFill>
              </a:rPr>
              <a:t>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0FBA93-C9FD-D46E-53A0-0856455AE03D}"/>
              </a:ext>
            </a:extLst>
          </p:cNvPr>
          <p:cNvSpPr/>
          <p:nvPr/>
        </p:nvSpPr>
        <p:spPr>
          <a:xfrm>
            <a:off x="3136308" y="4293486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三角形设置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83C1B3-D140-9446-EF45-715CBAF1EFFF}"/>
              </a:ext>
            </a:extLst>
          </p:cNvPr>
          <p:cNvSpPr/>
          <p:nvPr/>
        </p:nvSpPr>
        <p:spPr>
          <a:xfrm>
            <a:off x="1093305" y="2010746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DDK</a:t>
            </a:r>
            <a:r>
              <a:rPr lang="zh-CN" altLang="en-US" sz="1600" dirty="0">
                <a:solidFill>
                  <a:schemeClr val="tx1"/>
                </a:solidFill>
              </a:rPr>
              <a:t>里做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</a:rPr>
              <a:t>校验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8CD781-02B4-0607-658A-570906753B17}"/>
              </a:ext>
            </a:extLst>
          </p:cNvPr>
          <p:cNvSpPr/>
          <p:nvPr/>
        </p:nvSpPr>
        <p:spPr>
          <a:xfrm>
            <a:off x="1093305" y="4228954"/>
            <a:ext cx="1762538" cy="491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Font end</a:t>
            </a:r>
            <a:r>
              <a:rPr lang="zh-CN" altLang="en-US" sz="1600" dirty="0">
                <a:solidFill>
                  <a:schemeClr val="tx1"/>
                </a:solidFill>
              </a:rPr>
              <a:t>处理这些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920711-C278-1917-CC47-D46E9FF90968}"/>
              </a:ext>
            </a:extLst>
          </p:cNvPr>
          <p:cNvSpPr/>
          <p:nvPr/>
        </p:nvSpPr>
        <p:spPr>
          <a:xfrm>
            <a:off x="3289852" y="4813651"/>
            <a:ext cx="112340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Primitive Distributor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58AEAD-576F-0710-4C0E-91CBFED5F70A}"/>
              </a:ext>
            </a:extLst>
          </p:cNvPr>
          <p:cNvSpPr/>
          <p:nvPr/>
        </p:nvSpPr>
        <p:spPr>
          <a:xfrm>
            <a:off x="4828129" y="4273608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下发三角形到</a:t>
            </a:r>
            <a:r>
              <a:rPr lang="en-US" altLang="zh-CN" sz="1400" dirty="0">
                <a:solidFill>
                  <a:schemeClr val="tx1"/>
                </a:solidFill>
              </a:rPr>
              <a:t>VS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9E3376-A89C-7019-1290-BF358FD643FB}"/>
              </a:ext>
            </a:extLst>
          </p:cNvPr>
          <p:cNvSpPr/>
          <p:nvPr/>
        </p:nvSpPr>
        <p:spPr>
          <a:xfrm>
            <a:off x="4861544" y="4813651"/>
            <a:ext cx="112340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多个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GPC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A0260-4A5B-D5CB-FBEC-47A43609C9A4}"/>
              </a:ext>
            </a:extLst>
          </p:cNvPr>
          <p:cNvSpPr/>
          <p:nvPr/>
        </p:nvSpPr>
        <p:spPr>
          <a:xfrm>
            <a:off x="6500072" y="3980747"/>
            <a:ext cx="1411356" cy="662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通过</a:t>
            </a:r>
            <a:r>
              <a:rPr lang="en-US" altLang="zh-CN" sz="1400" dirty="0">
                <a:solidFill>
                  <a:schemeClr val="tx1"/>
                </a:solidFill>
              </a:rPr>
              <a:t>index</a:t>
            </a:r>
            <a:r>
              <a:rPr lang="zh-CN" altLang="en-US" sz="1400" dirty="0">
                <a:solidFill>
                  <a:schemeClr val="tx1"/>
                </a:solidFill>
              </a:rPr>
              <a:t>取出三角形数据，组成三角形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CD8FEC-695F-6238-3B57-AF233684FDD5}"/>
              </a:ext>
            </a:extLst>
          </p:cNvPr>
          <p:cNvSpPr/>
          <p:nvPr/>
        </p:nvSpPr>
        <p:spPr>
          <a:xfrm>
            <a:off x="6500072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SM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里面的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morph engine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0D1404-30B6-4401-2322-EC253BDC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1" t="6972" r="24980" b="55269"/>
          <a:stretch/>
        </p:blipFill>
        <p:spPr>
          <a:xfrm>
            <a:off x="9616382" y="-1809828"/>
            <a:ext cx="2429724" cy="60387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8EB87-A882-EAF1-F99E-513E0DE9D9E2}"/>
              </a:ext>
            </a:extLst>
          </p:cNvPr>
          <p:cNvSpPr/>
          <p:nvPr/>
        </p:nvSpPr>
        <p:spPr>
          <a:xfrm>
            <a:off x="8158763" y="4270093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GS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40095A-FEA1-383F-B865-D1114EA82A07}"/>
              </a:ext>
            </a:extLst>
          </p:cNvPr>
          <p:cNvSpPr/>
          <p:nvPr/>
        </p:nvSpPr>
        <p:spPr>
          <a:xfrm>
            <a:off x="8205026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SM</a:t>
            </a:r>
            <a:r>
              <a:rPr lang="zh-CN" altLang="en-US" sz="1400" dirty="0">
                <a:solidFill>
                  <a:schemeClr val="bg1"/>
                </a:solidFill>
              </a:rPr>
              <a:t>里面的</a:t>
            </a:r>
            <a:r>
              <a:rPr lang="en-US" altLang="zh-CN" sz="1400" dirty="0">
                <a:solidFill>
                  <a:schemeClr val="bg1"/>
                </a:solidFill>
              </a:rPr>
              <a:t>shader core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F641FC-7524-2BEF-24D2-4FB7A86C0C27}"/>
              </a:ext>
            </a:extLst>
          </p:cNvPr>
          <p:cNvSpPr/>
          <p:nvPr/>
        </p:nvSpPr>
        <p:spPr>
          <a:xfrm>
            <a:off x="9941180" y="4264113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</a:rPr>
              <a:t>warp</a:t>
            </a:r>
            <a:r>
              <a:rPr lang="zh-CN" altLang="en-US" sz="1400" dirty="0">
                <a:solidFill>
                  <a:schemeClr val="tx1"/>
                </a:solidFill>
              </a:rPr>
              <a:t>调度执行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5F2827-2CF9-DF2B-C5B7-DB740C9FA316}"/>
              </a:ext>
            </a:extLst>
          </p:cNvPr>
          <p:cNvSpPr/>
          <p:nvPr/>
        </p:nvSpPr>
        <p:spPr>
          <a:xfrm>
            <a:off x="9941180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warp</a:t>
            </a:r>
            <a:r>
              <a:rPr lang="zh-CN" altLang="en-US" sz="1400" dirty="0">
                <a:solidFill>
                  <a:schemeClr val="bg1"/>
                </a:solidFill>
              </a:rPr>
              <a:t>调度器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6493DA-BDD4-E2D4-7D5E-190F65880C2B}"/>
              </a:ext>
            </a:extLst>
          </p:cNvPr>
          <p:cNvSpPr/>
          <p:nvPr/>
        </p:nvSpPr>
        <p:spPr>
          <a:xfrm>
            <a:off x="59633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三角形裁剪分割准备光栅化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5414D4-BC60-6427-8F93-59FAEB384373}"/>
              </a:ext>
            </a:extLst>
          </p:cNvPr>
          <p:cNvSpPr/>
          <p:nvPr/>
        </p:nvSpPr>
        <p:spPr>
          <a:xfrm>
            <a:off x="59633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viewport transform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DC79AEE-2AEA-6D09-AB0C-9EE12F9697FE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>
            <a:off x="2855843" y="4474640"/>
            <a:ext cx="280465" cy="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E1F6C25-63A3-4C01-5A11-4D2B2B8771AA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V="1">
            <a:off x="4547664" y="4458274"/>
            <a:ext cx="280465" cy="1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CDDFD4C-59BE-B150-6497-08EA1939D5BB}"/>
              </a:ext>
            </a:extLst>
          </p:cNvPr>
          <p:cNvCxnSpPr>
            <a:stCxn id="30" idx="3"/>
            <a:endCxn id="3" idx="1"/>
          </p:cNvCxnSpPr>
          <p:nvPr/>
        </p:nvCxnSpPr>
        <p:spPr>
          <a:xfrm flipV="1">
            <a:off x="6239485" y="4311844"/>
            <a:ext cx="260587" cy="14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A420E87-47D2-3FF5-F172-C0FA5AD326D7}"/>
              </a:ext>
            </a:extLst>
          </p:cNvPr>
          <p:cNvCxnSpPr>
            <a:cxnSpLocks/>
            <a:stCxn id="3" idx="3"/>
            <a:endCxn id="62" idx="1"/>
          </p:cNvCxnSpPr>
          <p:nvPr/>
        </p:nvCxnSpPr>
        <p:spPr>
          <a:xfrm flipV="1">
            <a:off x="7911428" y="3568370"/>
            <a:ext cx="242684" cy="74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EB46ADA-8F7D-5A22-C8CE-CF50E5E21E57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9570119" y="4448779"/>
            <a:ext cx="371061" cy="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048261B-4978-715A-CB12-B78716021E2C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H="1">
            <a:off x="59633" y="4448779"/>
            <a:ext cx="11292903" cy="1391899"/>
          </a:xfrm>
          <a:prstGeom prst="bentConnector5">
            <a:avLst>
              <a:gd name="adj1" fmla="val -2024"/>
              <a:gd name="adj2" fmla="val 78087"/>
              <a:gd name="adj3" fmla="val 102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ABE4212A-D987-E094-B25C-3440946C0918}"/>
              </a:ext>
            </a:extLst>
          </p:cNvPr>
          <p:cNvSpPr/>
          <p:nvPr/>
        </p:nvSpPr>
        <p:spPr>
          <a:xfrm>
            <a:off x="1751454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插值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7EFB328-54DC-08EC-2C9D-86E76D5A0FE5}"/>
              </a:ext>
            </a:extLst>
          </p:cNvPr>
          <p:cNvSpPr/>
          <p:nvPr/>
        </p:nvSpPr>
        <p:spPr>
          <a:xfrm>
            <a:off x="1751454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Attribute setup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8703FF1-BCFA-6945-908D-2690E349E7BC}"/>
              </a:ext>
            </a:extLst>
          </p:cNvPr>
          <p:cNvSpPr/>
          <p:nvPr/>
        </p:nvSpPr>
        <p:spPr>
          <a:xfrm>
            <a:off x="3443275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光栅化、裁剪和</a:t>
            </a:r>
            <a:r>
              <a:rPr lang="en-US" altLang="zh-CN" sz="1400" dirty="0">
                <a:solidFill>
                  <a:schemeClr val="tx1"/>
                </a:solidFill>
              </a:rPr>
              <a:t>early-z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D4D4BA-AC61-F99B-960B-C6E707B8F804}"/>
              </a:ext>
            </a:extLst>
          </p:cNvPr>
          <p:cNvSpPr/>
          <p:nvPr/>
        </p:nvSpPr>
        <p:spPr>
          <a:xfrm>
            <a:off x="3443275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Rasterizer engine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8800E1F-477E-EE4A-A953-EF344AEFBC53}"/>
              </a:ext>
            </a:extLst>
          </p:cNvPr>
          <p:cNvSpPr/>
          <p:nvPr/>
        </p:nvSpPr>
        <p:spPr>
          <a:xfrm>
            <a:off x="5135095" y="5671078"/>
            <a:ext cx="22927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根据</a:t>
            </a:r>
            <a:r>
              <a:rPr lang="en-US" altLang="zh-CN" sz="1400" dirty="0" err="1">
                <a:solidFill>
                  <a:schemeClr val="tx1"/>
                </a:solidFill>
              </a:rPr>
              <a:t>shadercore</a:t>
            </a:r>
            <a:r>
              <a:rPr lang="zh-CN" altLang="en-US" sz="1400" dirty="0">
                <a:solidFill>
                  <a:schemeClr val="tx1"/>
                </a:solidFill>
              </a:rPr>
              <a:t>做像素分组，</a:t>
            </a:r>
            <a:r>
              <a:rPr lang="en-US" altLang="zh-CN" sz="1400" dirty="0">
                <a:solidFill>
                  <a:schemeClr val="tx1"/>
                </a:solidFill>
              </a:rPr>
              <a:t>32</a:t>
            </a:r>
            <a:r>
              <a:rPr lang="zh-CN" altLang="en-US" sz="1400" dirty="0">
                <a:solidFill>
                  <a:schemeClr val="tx1"/>
                </a:solidFill>
              </a:rPr>
              <a:t>个像素一组（</a:t>
            </a:r>
            <a:r>
              <a:rPr lang="en-US" altLang="zh-CN" sz="1400" dirty="0">
                <a:solidFill>
                  <a:schemeClr val="tx1"/>
                </a:solidFill>
              </a:rPr>
              <a:t>8</a:t>
            </a:r>
            <a:r>
              <a:rPr lang="zh-CN" altLang="en-US" sz="1400" dirty="0">
                <a:solidFill>
                  <a:schemeClr val="tx1"/>
                </a:solidFill>
              </a:rPr>
              <a:t>个</a:t>
            </a:r>
            <a:r>
              <a:rPr lang="en-US" altLang="zh-CN" sz="1400" dirty="0">
                <a:solidFill>
                  <a:schemeClr val="tx1"/>
                </a:solidFill>
              </a:rPr>
              <a:t>2x2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D9DFAB-184B-42D8-7523-5B5E796F5860}"/>
              </a:ext>
            </a:extLst>
          </p:cNvPr>
          <p:cNvSpPr/>
          <p:nvPr/>
        </p:nvSpPr>
        <p:spPr>
          <a:xfrm>
            <a:off x="5135096" y="6205645"/>
            <a:ext cx="2292744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EA7338-88A8-F064-8EDC-3AB88F3F614D}"/>
              </a:ext>
            </a:extLst>
          </p:cNvPr>
          <p:cNvSpPr/>
          <p:nvPr/>
        </p:nvSpPr>
        <p:spPr>
          <a:xfrm>
            <a:off x="7708304" y="5671078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FS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DA98123-D441-0834-9CBB-867528654D30}"/>
              </a:ext>
            </a:extLst>
          </p:cNvPr>
          <p:cNvSpPr/>
          <p:nvPr/>
        </p:nvSpPr>
        <p:spPr>
          <a:xfrm>
            <a:off x="7708304" y="6205645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Shader core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384066-2815-431F-31DF-99DA6A17E645}"/>
              </a:ext>
            </a:extLst>
          </p:cNvPr>
          <p:cNvSpPr/>
          <p:nvPr/>
        </p:nvSpPr>
        <p:spPr>
          <a:xfrm>
            <a:off x="9375734" y="5691171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输出到</a:t>
            </a:r>
            <a:r>
              <a:rPr lang="en-US" altLang="zh-CN" sz="1400" dirty="0">
                <a:solidFill>
                  <a:schemeClr val="tx1"/>
                </a:solidFill>
              </a:rPr>
              <a:t>ROP</a:t>
            </a:r>
            <a:r>
              <a:rPr lang="zh-CN" altLang="en-US" sz="1400" dirty="0">
                <a:solidFill>
                  <a:schemeClr val="tx1"/>
                </a:solidFill>
              </a:rPr>
              <a:t>，考虑原始</a:t>
            </a:r>
            <a:r>
              <a:rPr lang="en-US" altLang="zh-CN" sz="1400" dirty="0">
                <a:solidFill>
                  <a:schemeClr val="tx1"/>
                </a:solidFill>
              </a:rPr>
              <a:t>API</a:t>
            </a:r>
            <a:r>
              <a:rPr lang="zh-CN" altLang="en-US" sz="1400" dirty="0">
                <a:solidFill>
                  <a:schemeClr val="tx1"/>
                </a:solidFill>
              </a:rPr>
              <a:t>顺序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3493226-2464-60CD-DC20-B634C7A7F06A}"/>
              </a:ext>
            </a:extLst>
          </p:cNvPr>
          <p:cNvSpPr/>
          <p:nvPr/>
        </p:nvSpPr>
        <p:spPr>
          <a:xfrm>
            <a:off x="9375734" y="6225738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ROP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62CD4CE-C325-3ED0-24E1-F3E370352310}"/>
              </a:ext>
            </a:extLst>
          </p:cNvPr>
          <p:cNvSpPr/>
          <p:nvPr/>
        </p:nvSpPr>
        <p:spPr>
          <a:xfrm>
            <a:off x="10787090" y="5671078"/>
            <a:ext cx="152607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透明度、模板、深度测试，</a:t>
            </a:r>
            <a:r>
              <a:rPr lang="en-US" altLang="zh-CN" sz="1400" dirty="0">
                <a:solidFill>
                  <a:schemeClr val="tx1"/>
                </a:solidFill>
              </a:rPr>
              <a:t>blend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553468-C0F4-EBEF-2E55-CB0572E3521B}"/>
              </a:ext>
            </a:extLst>
          </p:cNvPr>
          <p:cNvSpPr/>
          <p:nvPr/>
        </p:nvSpPr>
        <p:spPr>
          <a:xfrm>
            <a:off x="10901813" y="6205645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ROP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113AB5-E25E-491D-E27C-74CC6C2D3EE6}"/>
              </a:ext>
            </a:extLst>
          </p:cNvPr>
          <p:cNvSpPr txBox="1"/>
          <p:nvPr/>
        </p:nvSpPr>
        <p:spPr>
          <a:xfrm>
            <a:off x="2712236" y="70882"/>
            <a:ext cx="191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详细内容看备注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9D44B75-421B-8EBA-09EA-B7186585ACDC}"/>
              </a:ext>
            </a:extLst>
          </p:cNvPr>
          <p:cNvSpPr txBox="1"/>
          <p:nvPr/>
        </p:nvSpPr>
        <p:spPr>
          <a:xfrm>
            <a:off x="2712236" y="698790"/>
            <a:ext cx="6672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因为</a:t>
            </a:r>
            <a:r>
              <a:rPr lang="en-US" altLang="zh-CN" sz="1400" dirty="0"/>
              <a:t>warp</a:t>
            </a:r>
            <a:r>
              <a:rPr lang="zh-CN" altLang="en-US" sz="1400" dirty="0"/>
              <a:t>会受到</a:t>
            </a:r>
            <a:r>
              <a:rPr lang="en-US" altLang="zh-CN" sz="1400" dirty="0" err="1"/>
              <a:t>texure</a:t>
            </a:r>
            <a:r>
              <a:rPr lang="en-US" altLang="zh-CN" sz="1400" dirty="0"/>
              <a:t> read</a:t>
            </a:r>
            <a:r>
              <a:rPr lang="zh-CN" altLang="en-US" sz="1400" dirty="0"/>
              <a:t>等操作</a:t>
            </a:r>
            <a:r>
              <a:rPr lang="en-US" altLang="zh-CN" sz="1400" dirty="0"/>
              <a:t>stall</a:t>
            </a:r>
            <a:r>
              <a:rPr lang="zh-CN" altLang="en-US" sz="1400" dirty="0"/>
              <a:t>，所以会经常调度，这个调度本身会消耗</a:t>
            </a:r>
            <a:r>
              <a:rPr lang="en-US" altLang="zh-CN" sz="1400" dirty="0"/>
              <a:t>register</a:t>
            </a:r>
            <a:r>
              <a:rPr lang="zh-CN" altLang="en-US" sz="1400" dirty="0"/>
              <a:t>，所以</a:t>
            </a:r>
            <a:r>
              <a:rPr lang="en-US" altLang="zh-CN" sz="1400" dirty="0"/>
              <a:t>shader</a:t>
            </a:r>
            <a:r>
              <a:rPr lang="zh-CN" altLang="en-US" sz="1400" dirty="0"/>
              <a:t>里面用的</a:t>
            </a:r>
            <a:r>
              <a:rPr lang="en-US" altLang="zh-CN" sz="1400" dirty="0"/>
              <a:t>register</a:t>
            </a:r>
            <a:r>
              <a:rPr lang="zh-CN" altLang="en-US" sz="1400" dirty="0"/>
              <a:t>越多，</a:t>
            </a:r>
            <a:r>
              <a:rPr lang="en-US" altLang="zh-CN" sz="1400" dirty="0"/>
              <a:t>warp</a:t>
            </a:r>
            <a:r>
              <a:rPr lang="zh-CN" altLang="en-US" sz="1400" dirty="0"/>
              <a:t>的数量就越少。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Earlyz</a:t>
            </a:r>
            <a:r>
              <a:rPr lang="zh-CN" altLang="en-US" sz="1400" dirty="0"/>
              <a:t>会导致深度数据冲突，解决办法是在写入深度前，</a:t>
            </a:r>
            <a:endParaRPr lang="en-US" altLang="zh-CN" sz="1400" dirty="0"/>
          </a:p>
          <a:p>
            <a:r>
              <a:rPr lang="zh-CN" altLang="en-US" sz="1400" dirty="0"/>
              <a:t>再和</a:t>
            </a:r>
            <a:r>
              <a:rPr lang="en-US" altLang="zh-CN" sz="1400" dirty="0"/>
              <a:t>framebuffer</a:t>
            </a:r>
            <a:r>
              <a:rPr lang="zh-CN" altLang="en-US" sz="1400" dirty="0"/>
              <a:t>里面的深度比较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像素着色器上执行的最小单位是</a:t>
            </a:r>
            <a:r>
              <a:rPr lang="en-US" altLang="zh-CN" sz="1400" dirty="0"/>
              <a:t>2x2</a:t>
            </a:r>
            <a:r>
              <a:rPr lang="zh-CN" altLang="en-US" sz="1400" dirty="0"/>
              <a:t>的</a:t>
            </a:r>
            <a:r>
              <a:rPr lang="en-US" altLang="zh-CN" sz="1400" dirty="0"/>
              <a:t>quad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关闭深度测试、开启</a:t>
            </a:r>
            <a:r>
              <a:rPr lang="en-US" altLang="zh-CN" sz="1400" dirty="0"/>
              <a:t>discard</a:t>
            </a:r>
            <a:r>
              <a:rPr lang="zh-CN" altLang="en-US" sz="1400" dirty="0"/>
              <a:t>、开启</a:t>
            </a:r>
            <a:r>
              <a:rPr lang="en-US" altLang="zh-CN" sz="1400" dirty="0" err="1"/>
              <a:t>alphatest</a:t>
            </a:r>
            <a:r>
              <a:rPr lang="zh-CN" altLang="en-US" sz="1400" dirty="0"/>
              <a:t>、开启</a:t>
            </a:r>
            <a:endParaRPr lang="en-US" altLang="zh-CN" sz="1400" dirty="0"/>
          </a:p>
          <a:p>
            <a:r>
              <a:rPr lang="en-US" altLang="zh-CN" sz="1400" dirty="0"/>
              <a:t>MSAA</a:t>
            </a:r>
            <a:r>
              <a:rPr lang="zh-CN" altLang="en-US" sz="1400" dirty="0"/>
              <a:t>，均会让</a:t>
            </a:r>
            <a:r>
              <a:rPr lang="en-US" altLang="zh-CN" sz="1400" dirty="0" err="1"/>
              <a:t>earlyz</a:t>
            </a:r>
            <a:r>
              <a:rPr lang="zh-CN" altLang="en-US" sz="1400" dirty="0"/>
              <a:t>失效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因为</a:t>
            </a:r>
            <a:r>
              <a:rPr lang="en-US" altLang="zh-CN" sz="1400" dirty="0"/>
              <a:t>SIMD</a:t>
            </a:r>
            <a:r>
              <a:rPr lang="zh-CN" altLang="en-US" sz="1400" dirty="0"/>
              <a:t>的架构，</a:t>
            </a:r>
            <a:r>
              <a:rPr lang="en-US" altLang="zh-CN" sz="1400" i="0" dirty="0">
                <a:solidFill>
                  <a:srgbClr val="333333"/>
                </a:solidFill>
                <a:effectLst/>
                <a:latin typeface="PingFang SC"/>
              </a:rPr>
              <a:t>co-issue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PingFang SC"/>
              </a:rPr>
              <a:t>指的是计算四维向量，比计</a:t>
            </a:r>
            <a:endParaRPr lang="en-US" altLang="zh-CN" sz="140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sz="1400" i="0" dirty="0">
                <a:solidFill>
                  <a:srgbClr val="333333"/>
                </a:solidFill>
                <a:effectLst/>
                <a:latin typeface="PingFang SC"/>
              </a:rPr>
              <a:t>算四次一维向量的效率高很多</a:t>
            </a:r>
            <a:endParaRPr lang="en-US" altLang="zh-CN" sz="1400" i="0" dirty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67A0082-97BF-DE65-92EC-93F742A691EE}"/>
              </a:ext>
            </a:extLst>
          </p:cNvPr>
          <p:cNvSpPr/>
          <p:nvPr/>
        </p:nvSpPr>
        <p:spPr>
          <a:xfrm>
            <a:off x="8154112" y="338370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VS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35DFAD3-7B2E-7AE9-314D-C010B53C4C0D}"/>
              </a:ext>
            </a:extLst>
          </p:cNvPr>
          <p:cNvSpPr/>
          <p:nvPr/>
        </p:nvSpPr>
        <p:spPr>
          <a:xfrm>
            <a:off x="8172015" y="381216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Tessellation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24E46C1A-3B8A-D32A-954B-DE4CF5A13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56" y="1160129"/>
            <a:ext cx="2242220" cy="18757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FCA05C-20D4-E047-170A-1FBFD7AEFE91}"/>
              </a:ext>
            </a:extLst>
          </p:cNvPr>
          <p:cNvSpPr txBox="1"/>
          <p:nvPr/>
        </p:nvSpPr>
        <p:spPr>
          <a:xfrm>
            <a:off x="411688" y="199057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mesa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BA406F-5529-F866-D259-D788E22EDFE2}"/>
              </a:ext>
            </a:extLst>
          </p:cNvPr>
          <p:cNvSpPr txBox="1"/>
          <p:nvPr/>
        </p:nvSpPr>
        <p:spPr>
          <a:xfrm>
            <a:off x="55396" y="258621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各平台驱动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3F1F0C-1D52-0539-625F-D99C0450209F}"/>
              </a:ext>
            </a:extLst>
          </p:cNvPr>
          <p:cNvSpPr txBox="1"/>
          <p:nvPr/>
        </p:nvSpPr>
        <p:spPr>
          <a:xfrm>
            <a:off x="2855843" y="3484830"/>
            <a:ext cx="361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Jobmanager</a:t>
            </a:r>
            <a:r>
              <a:rPr lang="zh-CN" altLang="en-US" sz="1400" dirty="0"/>
              <a:t>分发</a:t>
            </a:r>
            <a:r>
              <a:rPr lang="en-US" altLang="zh-CN" sz="1400" dirty="0"/>
              <a:t>vertex job</a:t>
            </a:r>
            <a:r>
              <a:rPr lang="zh-CN" altLang="en-US" sz="1400" dirty="0"/>
              <a:t>还是</a:t>
            </a:r>
            <a:r>
              <a:rPr lang="en-US" altLang="zh-CN" sz="1400" dirty="0"/>
              <a:t>fragment job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20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6" grpId="0" animBg="1"/>
      <p:bldP spid="14" grpId="0" animBg="1"/>
      <p:bldP spid="18" grpId="0" animBg="1"/>
      <p:bldP spid="22" grpId="0" animBg="1"/>
      <p:bldP spid="45" grpId="0" animBg="1"/>
      <p:bldP spid="48" grpId="0" animBg="1"/>
      <p:bldP spid="52" grpId="0" animBg="1"/>
      <p:bldP spid="54" grpId="0" animBg="1"/>
      <p:bldP spid="57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9ED081-B10B-C9F3-AB39-BE257A9F2FCF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——AMD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8CD796-D5DC-2451-40BA-E541F6AED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3" y="-46383"/>
            <a:ext cx="4916557" cy="5779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6063F7-FD68-E6A8-1D7D-807243110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8199"/>
            <a:ext cx="12025647" cy="4114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642BFC-545C-2B83-1CCF-C8DDB0706CBF}"/>
              </a:ext>
            </a:extLst>
          </p:cNvPr>
          <p:cNvSpPr txBox="1"/>
          <p:nvPr/>
        </p:nvSpPr>
        <p:spPr>
          <a:xfrm flipH="1">
            <a:off x="456535" y="1073426"/>
            <a:ext cx="6958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AMD</a:t>
            </a:r>
            <a:r>
              <a:rPr lang="zh-CN" altLang="en-US" dirty="0"/>
              <a:t>的架构和</a:t>
            </a:r>
            <a:r>
              <a:rPr lang="en-US" altLang="zh-CN" dirty="0"/>
              <a:t>NVIDIA</a:t>
            </a:r>
            <a:r>
              <a:rPr lang="zh-CN" altLang="en-US" dirty="0"/>
              <a:t>的架构有些不同，但是有很多共同的地方，例如</a:t>
            </a:r>
            <a:r>
              <a:rPr lang="en-US" altLang="zh-CN" dirty="0"/>
              <a:t>L2 cache</a:t>
            </a:r>
            <a:r>
              <a:rPr lang="zh-CN" altLang="en-US" dirty="0"/>
              <a:t>，</a:t>
            </a:r>
            <a:r>
              <a:rPr lang="en-US" altLang="zh-CN" dirty="0"/>
              <a:t>prim unit</a:t>
            </a:r>
            <a:r>
              <a:rPr lang="zh-CN" altLang="en-US" dirty="0"/>
              <a:t>、</a:t>
            </a:r>
            <a:r>
              <a:rPr lang="en-US" altLang="zh-CN" dirty="0"/>
              <a:t>RB</a:t>
            </a:r>
            <a:r>
              <a:rPr lang="zh-CN" altLang="en-US" dirty="0"/>
              <a:t>、</a:t>
            </a:r>
            <a:r>
              <a:rPr lang="en-US" altLang="zh-CN" dirty="0"/>
              <a:t>Command Processor</a:t>
            </a:r>
            <a:r>
              <a:rPr lang="zh-CN" altLang="en-US" dirty="0"/>
              <a:t>、</a:t>
            </a:r>
            <a:r>
              <a:rPr lang="en-US" altLang="zh-CN" dirty="0"/>
              <a:t>DMA</a:t>
            </a:r>
            <a:r>
              <a:rPr lang="zh-CN" altLang="en-US" dirty="0"/>
              <a:t>、</a:t>
            </a:r>
            <a:r>
              <a:rPr lang="en-US" altLang="zh-CN" dirty="0"/>
              <a:t>Geometry Processor</a:t>
            </a:r>
            <a:r>
              <a:rPr lang="zh-CN" altLang="en-US" dirty="0"/>
              <a:t>等都是和</a:t>
            </a:r>
            <a:r>
              <a:rPr lang="en-US" altLang="zh-CN" dirty="0"/>
              <a:t>NVIDIA</a:t>
            </a:r>
            <a:r>
              <a:rPr lang="zh-CN" altLang="en-US" dirty="0"/>
              <a:t>相似，</a:t>
            </a:r>
            <a:r>
              <a:rPr lang="en-US" altLang="zh-CN" dirty="0"/>
              <a:t>Dual Compute Unit</a:t>
            </a:r>
            <a:r>
              <a:rPr lang="zh-CN" altLang="en-US" dirty="0"/>
              <a:t>类似于</a:t>
            </a:r>
            <a:r>
              <a:rPr lang="en-US" altLang="zh-CN" dirty="0"/>
              <a:t>NVIDIA</a:t>
            </a:r>
            <a:r>
              <a:rPr lang="zh-CN" altLang="en-US" dirty="0"/>
              <a:t>的</a:t>
            </a:r>
            <a:r>
              <a:rPr lang="en-US" altLang="zh-CN" dirty="0"/>
              <a:t>SM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整体流程我认为也是类似的，取数据用的是</a:t>
            </a:r>
            <a:r>
              <a:rPr lang="en-US" altLang="zh-CN" dirty="0"/>
              <a:t>Command Processer</a:t>
            </a:r>
            <a:r>
              <a:rPr lang="zh-CN" altLang="en-US" dirty="0"/>
              <a:t>（类似于</a:t>
            </a:r>
            <a:r>
              <a:rPr lang="en-US" altLang="zh-CN" dirty="0"/>
              <a:t>Host </a:t>
            </a:r>
            <a:r>
              <a:rPr lang="en-US" altLang="zh-CN" dirty="0" err="1"/>
              <a:t>Interfece</a:t>
            </a:r>
            <a:r>
              <a:rPr lang="zh-CN" altLang="en-US" dirty="0"/>
              <a:t>），（</a:t>
            </a:r>
            <a:r>
              <a:rPr lang="en-US" altLang="zh-CN" dirty="0"/>
              <a:t>primitive </a:t>
            </a:r>
            <a:r>
              <a:rPr lang="en-US" altLang="zh-CN" dirty="0" err="1"/>
              <a:t>distribte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06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0AAF4-9CEB-C75B-BA20-23DC56C3A4A7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</a:t>
            </a:r>
            <a:r>
              <a:rPr lang="en-US" altLang="zh-CN" dirty="0" err="1"/>
              <a:t>mali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644E7-67A7-BBB4-B7F8-6AF276F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16" y="4427723"/>
            <a:ext cx="5837583" cy="2379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8E0BD-11A6-5587-D7FA-4DC49501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9" y="3508514"/>
            <a:ext cx="6096000" cy="32420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72476D-9E02-8DD8-4525-293FA302E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97"/>
            <a:ext cx="6096000" cy="34189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6337F6-8D12-7A69-452A-3E3BAAF7261A}"/>
              </a:ext>
            </a:extLst>
          </p:cNvPr>
          <p:cNvSpPr txBox="1"/>
          <p:nvPr/>
        </p:nvSpPr>
        <p:spPr>
          <a:xfrm>
            <a:off x="165652" y="821635"/>
            <a:ext cx="59303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整体上来看，</a:t>
            </a:r>
            <a:r>
              <a:rPr lang="en-US" altLang="zh-CN" sz="1600" dirty="0" err="1"/>
              <a:t>mali</a:t>
            </a:r>
            <a:r>
              <a:rPr lang="zh-CN" altLang="en-US" sz="1600" dirty="0"/>
              <a:t>的流程和</a:t>
            </a:r>
            <a:r>
              <a:rPr lang="en-US" altLang="zh-CN" sz="1600" dirty="0"/>
              <a:t>NVIDIA</a:t>
            </a:r>
            <a:r>
              <a:rPr lang="zh-CN" altLang="en-US" sz="1600" dirty="0"/>
              <a:t>的流程有以下几种不同：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有 </a:t>
            </a:r>
            <a:r>
              <a:rPr lang="en-US" altLang="zh-CN" sz="1600" dirty="0" err="1"/>
              <a:t>polygonList</a:t>
            </a:r>
            <a:r>
              <a:rPr lang="zh-CN" altLang="en-US" sz="1600" dirty="0"/>
              <a:t>（</a:t>
            </a:r>
            <a:r>
              <a:rPr lang="en-US" altLang="zh-CN" sz="1600" dirty="0"/>
              <a:t>adreno </a:t>
            </a:r>
            <a:r>
              <a:rPr lang="zh-CN" altLang="en-US" sz="1600" dirty="0"/>
              <a:t>有</a:t>
            </a:r>
            <a:r>
              <a:rPr lang="en-US" altLang="zh-CN" sz="1600" dirty="0"/>
              <a:t>visibility buffer</a:t>
            </a:r>
            <a:r>
              <a:rPr lang="zh-CN" altLang="en-US" sz="1600" dirty="0"/>
              <a:t>），总之是一连串的可见三角形。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为了节省功耗，有</a:t>
            </a:r>
            <a:r>
              <a:rPr lang="en-US" altLang="zh-CN" sz="1600" dirty="0"/>
              <a:t>tile memory</a:t>
            </a:r>
            <a:r>
              <a:rPr lang="zh-CN" altLang="en-US" sz="1600" dirty="0"/>
              <a:t>，绘制是逐</a:t>
            </a:r>
            <a:r>
              <a:rPr lang="en-US" altLang="zh-CN" sz="1600" dirty="0"/>
              <a:t>tile</a:t>
            </a:r>
            <a:r>
              <a:rPr lang="zh-CN" altLang="en-US" sz="1600" dirty="0"/>
              <a:t>绘制的。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多了</a:t>
            </a:r>
            <a:r>
              <a:rPr lang="en-US" altLang="zh-CN" sz="1600" dirty="0" err="1"/>
              <a:t>fpk</a:t>
            </a:r>
            <a:r>
              <a:rPr lang="zh-CN" altLang="en-US" sz="1600" dirty="0"/>
              <a:t>来提前剔除</a:t>
            </a:r>
            <a:r>
              <a:rPr lang="en-US" altLang="zh-CN" sz="1600" dirty="0"/>
              <a:t>quad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芯片从面积上考虑，没有</a:t>
            </a:r>
            <a:r>
              <a:rPr lang="en-US" altLang="zh-CN" sz="1600" dirty="0"/>
              <a:t>morph engine</a:t>
            </a:r>
            <a:r>
              <a:rPr lang="zh-CN" altLang="en-US" sz="1600" dirty="0"/>
              <a:t>等一大堆东西，只有</a:t>
            </a:r>
            <a:r>
              <a:rPr lang="en-US" altLang="zh-CN" sz="1600" dirty="0"/>
              <a:t>cache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shadercore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mmu</a:t>
            </a:r>
            <a:r>
              <a:rPr lang="zh-CN" altLang="en-US" sz="1600" dirty="0"/>
              <a:t>、</a:t>
            </a:r>
            <a:r>
              <a:rPr lang="en-US" altLang="zh-CN" sz="1600" dirty="0"/>
              <a:t>tiling unit</a:t>
            </a:r>
            <a:r>
              <a:rPr lang="zh-CN" altLang="en-US" sz="1600" dirty="0"/>
              <a:t>、</a:t>
            </a:r>
            <a:r>
              <a:rPr lang="en-US" altLang="zh-CN" sz="1600" dirty="0"/>
              <a:t>raster</a:t>
            </a:r>
            <a:r>
              <a:rPr lang="zh-CN" altLang="en-US" sz="1600" dirty="0"/>
              <a:t>和</a:t>
            </a:r>
            <a:r>
              <a:rPr lang="en-US" altLang="zh-CN" sz="1600" dirty="0"/>
              <a:t>job manager</a:t>
            </a:r>
            <a:r>
              <a:rPr lang="zh-CN" altLang="en-US" sz="1600" dirty="0"/>
              <a:t>，所有的任务都是一个</a:t>
            </a:r>
            <a:r>
              <a:rPr lang="en-US" altLang="zh-CN" sz="1600" dirty="0"/>
              <a:t>job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323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717D3-8338-05EC-E51C-A05F97F16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26" y="0"/>
            <a:ext cx="662069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39C3F7-F0F6-F7D2-EE93-F28F7656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29" y="1857351"/>
            <a:ext cx="1214438" cy="1457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486518-B15A-9294-F34F-726CE5FDD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74" y="11349"/>
            <a:ext cx="3599234" cy="15346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845E42-5139-C6EF-AC7B-6E1C43EDF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75" y="114324"/>
            <a:ext cx="2358984" cy="17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E2A5C9-B679-68F9-4162-D59930A7B5F0}"/>
              </a:ext>
            </a:extLst>
          </p:cNvPr>
          <p:cNvSpPr txBox="1"/>
          <p:nvPr/>
        </p:nvSpPr>
        <p:spPr>
          <a:xfrm>
            <a:off x="410816" y="238539"/>
            <a:ext cx="341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</a:t>
            </a:r>
            <a:r>
              <a:rPr lang="en-US" altLang="zh-CN" dirty="0" err="1"/>
              <a:t>powerVR</a:t>
            </a:r>
            <a:r>
              <a:rPr lang="zh-CN" altLang="en-US" dirty="0"/>
              <a:t>架构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F70E4-F3D3-1BF6-A7E4-49A02784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7" y="0"/>
            <a:ext cx="6679096" cy="3288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7C25C7-7A75-55F6-81C3-0DA08A39F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08" y="2867367"/>
            <a:ext cx="7976653" cy="41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7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95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1582</Words>
  <Application>Microsoft Office PowerPoint</Application>
  <PresentationFormat>宽屏</PresentationFormat>
  <Paragraphs>85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PingFang SC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Tianji</dc:creator>
  <cp:lastModifiedBy>Zheng Tianji</cp:lastModifiedBy>
  <cp:revision>19</cp:revision>
  <dcterms:created xsi:type="dcterms:W3CDTF">2022-09-26T10:20:26Z</dcterms:created>
  <dcterms:modified xsi:type="dcterms:W3CDTF">2023-02-05T11:31:54Z</dcterms:modified>
</cp:coreProperties>
</file>